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4"/>
  </p:sldMasterIdLst>
  <p:sldIdLst>
    <p:sldId id="256" r:id="rId5"/>
    <p:sldId id="257" r:id="rId6"/>
    <p:sldId id="258" r:id="rId7"/>
    <p:sldId id="259" r:id="rId8"/>
    <p:sldId id="267" r:id="rId9"/>
    <p:sldId id="268" r:id="rId10"/>
    <p:sldId id="260" r:id="rId11"/>
    <p:sldId id="261" r:id="rId12"/>
    <p:sldId id="262" r:id="rId13"/>
    <p:sldId id="264" r:id="rId14"/>
    <p:sldId id="263" r:id="rId15"/>
    <p:sldId id="265" r:id="rId16"/>
    <p:sldId id="266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A1AF9F-C0DF-2000-7BA7-A91CE3F67009}" v="112" dt="2021-02-28T09:19:26.929"/>
    <p1510:client id="{6C3BB64F-81E4-2BBD-A97E-0A08CEAF0CCE}" v="22" dt="2021-02-28T10:38:04.323"/>
    <p1510:client id="{9602A00A-4CBB-4238-B890-B74C1B9918B4}" v="1" dt="2021-03-02T20:14:21.171"/>
    <p1510:client id="{9B77AF9F-4019-2000-787B-163583025EE9}" v="254" dt="2021-02-27T21:31:27.606"/>
    <p1510:client id="{F59FAF9F-9095-2000-7BA7-A8B4F18B723D}" v="320" dt="2021-02-28T09:05:40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zena  Grzywna" userId="S::marzena.grzywna@zsp-dorohusk.edu.pl::4be28efd-144f-4a49-9f51-8ea183f62573" providerId="AD" clId="Web-{9602A00A-4CBB-4238-B890-B74C1B9918B4}"/>
    <pc:docChg chg="modSld">
      <pc:chgData name="Marzena  Grzywna" userId="S::marzena.grzywna@zsp-dorohusk.edu.pl::4be28efd-144f-4a49-9f51-8ea183f62573" providerId="AD" clId="Web-{9602A00A-4CBB-4238-B890-B74C1B9918B4}" dt="2021-03-02T20:14:21.171" v="0" actId="1076"/>
      <pc:docMkLst>
        <pc:docMk/>
      </pc:docMkLst>
      <pc:sldChg chg="modSp">
        <pc:chgData name="Marzena  Grzywna" userId="S::marzena.grzywna@zsp-dorohusk.edu.pl::4be28efd-144f-4a49-9f51-8ea183f62573" providerId="AD" clId="Web-{9602A00A-4CBB-4238-B890-B74C1B9918B4}" dt="2021-03-02T20:14:21.171" v="0" actId="1076"/>
        <pc:sldMkLst>
          <pc:docMk/>
          <pc:sldMk cId="650317164" sldId="256"/>
        </pc:sldMkLst>
        <pc:picChg chg="mod">
          <ac:chgData name="Marzena  Grzywna" userId="S::marzena.grzywna@zsp-dorohusk.edu.pl::4be28efd-144f-4a49-9f51-8ea183f62573" providerId="AD" clId="Web-{9602A00A-4CBB-4238-B890-B74C1B9918B4}" dt="2021-03-02T20:14:21.171" v="0" actId="1076"/>
          <ac:picMkLst>
            <pc:docMk/>
            <pc:sldMk cId="650317164" sldId="256"/>
            <ac:picMk id="5" creationId="{4833206C-8D54-4ED0-8135-F0B7BDF221A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1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4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4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77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6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7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0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2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4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5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61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2" r:id="rId6"/>
    <p:sldLayoutId id="2147483778" r:id="rId7"/>
    <p:sldLayoutId id="2147483779" r:id="rId8"/>
    <p:sldLayoutId id="2147483780" r:id="rId9"/>
    <p:sldLayoutId id="2147483781" r:id="rId10"/>
    <p:sldLayoutId id="21474837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_HD7Gt4oHk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6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5" descr="Obraz zawierający tekst, zewnętrzne, osoba, pozujący&#10;&#10;Opis wygenerowany automatycznie">
            <a:extLst>
              <a:ext uri="{FF2B5EF4-FFF2-40B4-BE49-F238E27FC236}">
                <a16:creationId xmlns:a16="http://schemas.microsoft.com/office/drawing/2014/main" id="{4833206C-8D54-4ED0-8135-F0B7BDF221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0115" b="2336"/>
          <a:stretch/>
        </p:blipFill>
        <p:spPr>
          <a:xfrm>
            <a:off x="57529" y="10"/>
            <a:ext cx="1219198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  <a:cs typeface="Calibri Light"/>
              </a:rPr>
              <a:t>1 MARCA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NARODOWY DZIEN PAMIĘCI ,,ŻOŁNIERZY WYKLĘTYCH"</a:t>
            </a:r>
          </a:p>
        </p:txBody>
      </p:sp>
      <p:cxnSp>
        <p:nvCxnSpPr>
          <p:cNvPr id="28" name="Straight Connector 28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638AD5-185D-4F53-BAB3-FC6C88B6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074" y="286603"/>
            <a:ext cx="5983605" cy="1450757"/>
          </a:xfrm>
        </p:spPr>
        <p:txBody>
          <a:bodyPr>
            <a:normAutofit/>
          </a:bodyPr>
          <a:lstStyle/>
          <a:p>
            <a:r>
              <a:rPr lang="pl-PL" sz="2400" b="1" dirty="0">
                <a:ea typeface="+mj-lt"/>
                <a:cs typeface="+mj-lt"/>
              </a:rPr>
              <a:t>mjr. Zygmunt </a:t>
            </a:r>
            <a:r>
              <a:rPr lang="pl-PL" sz="2400" b="1" dirty="0" err="1">
                <a:ea typeface="+mj-lt"/>
                <a:cs typeface="+mj-lt"/>
              </a:rPr>
              <a:t>Szendzielarz</a:t>
            </a:r>
            <a:r>
              <a:rPr lang="pl-PL" sz="2400" b="1" dirty="0">
                <a:ea typeface="+mj-lt"/>
                <a:cs typeface="+mj-lt"/>
              </a:rPr>
              <a:t> „Łupaszka”</a:t>
            </a:r>
            <a:endParaRPr lang="pl-PL" sz="2400" dirty="0"/>
          </a:p>
        </p:txBody>
      </p:sp>
      <p:pic>
        <p:nvPicPr>
          <p:cNvPr id="4" name="Obraz 4" descr="Obraz zawierający osoba, ściana, wewnątrz, mężczyzna&#10;&#10;Opis wygenerowany automatycznie">
            <a:extLst>
              <a:ext uri="{FF2B5EF4-FFF2-40B4-BE49-F238E27FC236}">
                <a16:creationId xmlns:a16="http://schemas.microsoft.com/office/drawing/2014/main" id="{5F32E67C-AC98-4CB9-94FB-8CDBDAA858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2" r="10947" b="-2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8DAA460-7F97-48E7-943A-370784A12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074" y="2298701"/>
            <a:ext cx="5983606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sz="1800" dirty="0">
                <a:ea typeface="+mn-lt"/>
                <a:cs typeface="+mn-lt"/>
              </a:rPr>
              <a:t>(ur. 12 </a:t>
            </a:r>
            <a:r>
              <a:rPr lang="en-US" sz="1800" err="1">
                <a:ea typeface="+mn-lt"/>
                <a:cs typeface="+mn-lt"/>
              </a:rPr>
              <a:t>marca</a:t>
            </a:r>
            <a:r>
              <a:rPr lang="en-US" sz="1800" dirty="0">
                <a:ea typeface="+mn-lt"/>
                <a:cs typeface="+mn-lt"/>
              </a:rPr>
              <a:t> 1910 w </a:t>
            </a:r>
            <a:r>
              <a:rPr lang="en-US" sz="1800" err="1">
                <a:ea typeface="+mn-lt"/>
                <a:cs typeface="+mn-lt"/>
              </a:rPr>
              <a:t>Stryju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err="1">
                <a:ea typeface="+mn-lt"/>
                <a:cs typeface="+mn-lt"/>
              </a:rPr>
              <a:t>zm</a:t>
            </a:r>
            <a:r>
              <a:rPr lang="en-US" sz="1800" dirty="0">
                <a:ea typeface="+mn-lt"/>
                <a:cs typeface="+mn-lt"/>
              </a:rPr>
              <a:t>. 8 </a:t>
            </a:r>
            <a:r>
              <a:rPr lang="en-US" sz="1800" err="1">
                <a:ea typeface="+mn-lt"/>
                <a:cs typeface="+mn-lt"/>
              </a:rPr>
              <a:t>lutego</a:t>
            </a:r>
            <a:r>
              <a:rPr lang="en-US" sz="1800" dirty="0">
                <a:ea typeface="+mn-lt"/>
                <a:cs typeface="+mn-lt"/>
              </a:rPr>
              <a:t> 1951 w Warszawie) – major </a:t>
            </a:r>
            <a:r>
              <a:rPr lang="en-US" sz="1800" err="1">
                <a:ea typeface="+mn-lt"/>
                <a:cs typeface="+mn-lt"/>
              </a:rPr>
              <a:t>kawalerii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Wojska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Polskiego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Armii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Krajowej</a:t>
            </a:r>
            <a:r>
              <a:rPr lang="en-US" sz="1800" dirty="0">
                <a:ea typeface="+mn-lt"/>
                <a:cs typeface="+mn-lt"/>
              </a:rPr>
              <a:t>. </a:t>
            </a:r>
            <a:r>
              <a:rPr lang="en-US" sz="1800" err="1">
                <a:ea typeface="+mn-lt"/>
                <a:cs typeface="+mn-lt"/>
              </a:rPr>
              <a:t>Dowódca</a:t>
            </a:r>
            <a:r>
              <a:rPr lang="en-US" sz="1800" dirty="0">
                <a:ea typeface="+mn-lt"/>
                <a:cs typeface="+mn-lt"/>
              </a:rPr>
              <a:t> 5 </a:t>
            </a:r>
            <a:r>
              <a:rPr lang="en-US" sz="1800" err="1">
                <a:ea typeface="+mn-lt"/>
                <a:cs typeface="+mn-lt"/>
              </a:rPr>
              <a:t>Wileńskiej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Brygady</a:t>
            </a:r>
            <a:r>
              <a:rPr lang="en-US" sz="1800" dirty="0">
                <a:ea typeface="+mn-lt"/>
                <a:cs typeface="+mn-lt"/>
              </a:rPr>
              <a:t> AK. (ur. 29 </a:t>
            </a:r>
            <a:r>
              <a:rPr lang="en-US" sz="1800" err="1">
                <a:ea typeface="+mn-lt"/>
                <a:cs typeface="+mn-lt"/>
              </a:rPr>
              <a:t>marca</a:t>
            </a:r>
            <a:r>
              <a:rPr lang="en-US" sz="1800" dirty="0">
                <a:ea typeface="+mn-lt"/>
                <a:cs typeface="+mn-lt"/>
              </a:rPr>
              <a:t> 1916 w Chicago, </a:t>
            </a:r>
            <a:r>
              <a:rPr lang="en-US" sz="1800" err="1">
                <a:ea typeface="+mn-lt"/>
                <a:cs typeface="+mn-lt"/>
              </a:rPr>
              <a:t>zm</a:t>
            </a:r>
            <a:r>
              <a:rPr lang="en-US" sz="1800" dirty="0">
                <a:ea typeface="+mn-lt"/>
                <a:cs typeface="+mn-lt"/>
              </a:rPr>
              <a:t>. 25 </a:t>
            </a:r>
            <a:r>
              <a:rPr lang="en-US" sz="1800" err="1">
                <a:ea typeface="+mn-lt"/>
                <a:cs typeface="+mn-lt"/>
              </a:rPr>
              <a:t>września</a:t>
            </a:r>
            <a:r>
              <a:rPr lang="en-US" sz="1800" dirty="0">
                <a:ea typeface="+mn-lt"/>
                <a:cs typeface="+mn-lt"/>
              </a:rPr>
              <a:t> 1948) – syn Jana </a:t>
            </a:r>
            <a:r>
              <a:rPr lang="en-US" sz="180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Magdaleny</a:t>
            </a:r>
            <a:r>
              <a:rPr lang="en-US" sz="1800" dirty="0">
                <a:ea typeface="+mn-lt"/>
                <a:cs typeface="+mn-lt"/>
              </a:rPr>
              <a:t> z </a:t>
            </a:r>
            <a:r>
              <a:rPr lang="en-US" sz="1800" err="1">
                <a:ea typeface="+mn-lt"/>
                <a:cs typeface="+mn-lt"/>
              </a:rPr>
              <a:t>Karasiów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err="1">
                <a:ea typeface="+mn-lt"/>
                <a:cs typeface="+mn-lt"/>
              </a:rPr>
              <a:t>zamordowany</a:t>
            </a:r>
            <a:r>
              <a:rPr lang="en-US" sz="1800" dirty="0">
                <a:ea typeface="+mn-lt"/>
                <a:cs typeface="+mn-lt"/>
              </a:rPr>
              <a:t> w </a:t>
            </a:r>
            <a:r>
              <a:rPr lang="en-US" sz="1800" err="1">
                <a:ea typeface="+mn-lt"/>
                <a:cs typeface="+mn-lt"/>
              </a:rPr>
              <a:t>więzieniu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mokotowskim</a:t>
            </a:r>
            <a:r>
              <a:rPr lang="en-US" sz="1800" dirty="0">
                <a:ea typeface="+mn-lt"/>
                <a:cs typeface="+mn-lt"/>
              </a:rPr>
              <a:t> w Warszawie, z </a:t>
            </a:r>
            <a:r>
              <a:rPr lang="en-US" sz="1800" err="1">
                <a:ea typeface="+mn-lt"/>
                <a:cs typeface="+mn-lt"/>
              </a:rPr>
              <a:t>wykształcenia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księgowy</a:t>
            </a:r>
            <a:r>
              <a:rPr lang="en-US" sz="1800" dirty="0">
                <a:ea typeface="+mn-lt"/>
                <a:cs typeface="+mn-lt"/>
              </a:rPr>
              <a:t>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8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D6FD1E7-39F9-4EE0-B297-6801B634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783" y="593035"/>
            <a:ext cx="5977937" cy="1666501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rgbClr val="FFFFFF"/>
                </a:solidFill>
                <a:ea typeface="+mj-lt"/>
                <a:cs typeface="+mj-lt"/>
              </a:rPr>
              <a:t>Sierż. Józef Franczak „Lalek”</a:t>
            </a:r>
            <a:endParaRPr lang="pl-PL" sz="2400" b="1" dirty="0">
              <a:solidFill>
                <a:srgbClr val="FFFFFF"/>
              </a:solidFill>
            </a:endParaRPr>
          </a:p>
        </p:txBody>
      </p:sp>
      <p:pic>
        <p:nvPicPr>
          <p:cNvPr id="4" name="Obraz 4" descr="Obraz zawierający osoba, noszenie, mundur wojskowy, kapelusz&#10;&#10;Opis wygenerowany automatycznie">
            <a:extLst>
              <a:ext uri="{FF2B5EF4-FFF2-40B4-BE49-F238E27FC236}">
                <a16:creationId xmlns:a16="http://schemas.microsoft.com/office/drawing/2014/main" id="{4FF05D65-23AD-4978-AA8C-A251AA5C9C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780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AD34909-E46C-4306-A6EE-CFE3B660F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509" y="2803399"/>
            <a:ext cx="5977938" cy="334274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sz="1800" dirty="0">
                <a:ea typeface="+mn-lt"/>
                <a:cs typeface="+mn-lt"/>
              </a:rPr>
              <a:t>ur.  1918r.  w </a:t>
            </a:r>
            <a:r>
              <a:rPr lang="en-US" sz="1800" dirty="0" err="1">
                <a:ea typeface="+mn-lt"/>
                <a:cs typeface="+mn-lt"/>
              </a:rPr>
              <a:t>Kozicach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Górnych</a:t>
            </a:r>
            <a:r>
              <a:rPr lang="en-US" sz="1800" dirty="0">
                <a:ea typeface="+mn-lt"/>
                <a:cs typeface="+mn-lt"/>
              </a:rPr>
              <a:t> , </a:t>
            </a:r>
            <a:r>
              <a:rPr lang="en-US" sz="1800" dirty="0" err="1">
                <a:ea typeface="+mn-lt"/>
                <a:cs typeface="+mn-lt"/>
              </a:rPr>
              <a:t>zm</a:t>
            </a:r>
            <a:r>
              <a:rPr lang="en-US" sz="1800" dirty="0">
                <a:ea typeface="+mn-lt"/>
                <a:cs typeface="+mn-lt"/>
              </a:rPr>
              <a:t>. 21 </a:t>
            </a:r>
            <a:r>
              <a:rPr lang="en-US" sz="1800" dirty="0" err="1">
                <a:ea typeface="+mn-lt"/>
                <a:cs typeface="+mn-lt"/>
              </a:rPr>
              <a:t>października</a:t>
            </a:r>
            <a:r>
              <a:rPr lang="en-US" sz="1800" dirty="0">
                <a:ea typeface="+mn-lt"/>
                <a:cs typeface="+mn-lt"/>
              </a:rPr>
              <a:t> 1963 w </a:t>
            </a:r>
            <a:r>
              <a:rPr lang="en-US" sz="1800" dirty="0" err="1">
                <a:ea typeface="+mn-lt"/>
                <a:cs typeface="+mn-lt"/>
              </a:rPr>
              <a:t>Majdanie</a:t>
            </a:r>
            <a:r>
              <a:rPr lang="en-US" sz="1800" dirty="0">
                <a:ea typeface="+mn-lt"/>
                <a:cs typeface="+mn-lt"/>
              </a:rPr>
              <a:t> Kozic </a:t>
            </a:r>
            <a:r>
              <a:rPr lang="en-US" sz="1800" dirty="0" err="1">
                <a:ea typeface="+mn-lt"/>
                <a:cs typeface="+mn-lt"/>
              </a:rPr>
              <a:t>Górnych</a:t>
            </a:r>
            <a:r>
              <a:rPr lang="en-US" sz="1800" dirty="0">
                <a:ea typeface="+mn-lt"/>
                <a:cs typeface="+mn-lt"/>
              </a:rPr>
              <a:t>) – </a:t>
            </a:r>
            <a:r>
              <a:rPr lang="en-US" sz="1800" dirty="0" err="1">
                <a:ea typeface="+mn-lt"/>
                <a:cs typeface="+mn-lt"/>
              </a:rPr>
              <a:t>wachmistrz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Wojska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Polskiego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później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związany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ze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strukturami</a:t>
            </a:r>
            <a:r>
              <a:rPr lang="en-US" sz="1800" dirty="0">
                <a:ea typeface="+mn-lt"/>
                <a:cs typeface="+mn-lt"/>
              </a:rPr>
              <a:t> AK. Jest </a:t>
            </a:r>
            <a:r>
              <a:rPr lang="en-US" sz="1800" dirty="0" err="1">
                <a:ea typeface="+mn-lt"/>
                <a:cs typeface="+mn-lt"/>
              </a:rPr>
              <a:t>powszechnie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uznawany</a:t>
            </a:r>
            <a:r>
              <a:rPr lang="en-US" sz="1800" dirty="0">
                <a:ea typeface="+mn-lt"/>
                <a:cs typeface="+mn-lt"/>
              </a:rPr>
              <a:t> za </a:t>
            </a:r>
            <a:r>
              <a:rPr lang="en-US" sz="1800" dirty="0" err="1">
                <a:ea typeface="+mn-lt"/>
                <a:cs typeface="+mn-lt"/>
              </a:rPr>
              <a:t>ostatniego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członka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partyzanta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polskiego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podziemia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niepodległościowego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antykomunistycznego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który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poległ</a:t>
            </a:r>
            <a:r>
              <a:rPr lang="en-US" sz="1800" dirty="0">
                <a:ea typeface="+mn-lt"/>
                <a:cs typeface="+mn-lt"/>
              </a:rPr>
              <a:t> w </a:t>
            </a:r>
            <a:r>
              <a:rPr lang="en-US" sz="1800" dirty="0" err="1">
                <a:ea typeface="+mn-lt"/>
                <a:cs typeface="+mn-lt"/>
              </a:rPr>
              <a:t>walce</a:t>
            </a:r>
            <a:r>
              <a:rPr lang="en-US" sz="1800" dirty="0">
                <a:ea typeface="+mn-lt"/>
                <a:cs typeface="+mn-lt"/>
              </a:rPr>
              <a:t> z </a:t>
            </a:r>
            <a:r>
              <a:rPr lang="en-US" sz="1800" dirty="0" err="1">
                <a:ea typeface="+mn-lt"/>
                <a:cs typeface="+mn-lt"/>
              </a:rPr>
              <a:t>grupą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operacyjną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Służby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Bezpieczeństwa</a:t>
            </a:r>
            <a:r>
              <a:rPr lang="en-US" sz="1800" dirty="0">
                <a:ea typeface="+mn-lt"/>
                <a:cs typeface="+mn-lt"/>
              </a:rPr>
              <a:t> w </a:t>
            </a:r>
            <a:r>
              <a:rPr lang="en-US" sz="1800" dirty="0" err="1">
                <a:ea typeface="+mn-lt"/>
                <a:cs typeface="+mn-lt"/>
              </a:rPr>
              <a:t>październiku</a:t>
            </a:r>
            <a:r>
              <a:rPr lang="en-US" sz="1800" dirty="0">
                <a:ea typeface="+mn-lt"/>
                <a:cs typeface="+mn-lt"/>
              </a:rPr>
              <a:t> 1963, po 24 </a:t>
            </a:r>
            <a:r>
              <a:rPr lang="en-US" sz="1800" dirty="0" err="1">
                <a:ea typeface="+mn-lt"/>
                <a:cs typeface="+mn-lt"/>
              </a:rPr>
              <a:t>latach</a:t>
            </a:r>
            <a:r>
              <a:rPr lang="en-US" sz="1800" dirty="0">
                <a:ea typeface="+mn-lt"/>
                <a:cs typeface="+mn-lt"/>
              </a:rPr>
              <a:t> w </a:t>
            </a:r>
            <a:r>
              <a:rPr lang="en-US" sz="1800" dirty="0" err="1">
                <a:ea typeface="+mn-lt"/>
                <a:cs typeface="+mn-lt"/>
              </a:rPr>
              <a:t>zbrojnej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konspiracji</a:t>
            </a:r>
            <a:r>
              <a:rPr lang="en-US" sz="1800" dirty="0">
                <a:ea typeface="+mn-lt"/>
                <a:cs typeface="+mn-lt"/>
              </a:rPr>
              <a:t>. </a:t>
            </a:r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03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59EACDD-3260-4ADE-B9F1-8C0F5E0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074" y="286603"/>
            <a:ext cx="5983605" cy="1450757"/>
          </a:xfrm>
        </p:spPr>
        <p:txBody>
          <a:bodyPr>
            <a:normAutofit/>
          </a:bodyPr>
          <a:lstStyle/>
          <a:p>
            <a:r>
              <a:rPr lang="pl-PL" sz="2400" b="1" dirty="0"/>
              <a:t>Hieronim </a:t>
            </a:r>
            <a:r>
              <a:rPr lang="pl-PL" sz="2400" b="1" dirty="0" err="1"/>
              <a:t>Dekutowski</a:t>
            </a:r>
            <a:r>
              <a:rPr lang="pl-PL" sz="2400" b="1" dirty="0"/>
              <a:t> ps. ,,Zapora''</a:t>
            </a:r>
          </a:p>
        </p:txBody>
      </p:sp>
      <p:pic>
        <p:nvPicPr>
          <p:cNvPr id="4" name="Obraz 4" descr="Obraz zawierający tekst, osoba, pozujący, ściana&#10;&#10;Opis wygenerowany automatycznie">
            <a:extLst>
              <a:ext uri="{FF2B5EF4-FFF2-40B4-BE49-F238E27FC236}">
                <a16:creationId xmlns:a16="http://schemas.microsoft.com/office/drawing/2014/main" id="{23C11185-9432-49F9-8709-52FCA1C8F9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27" r="2258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A97F6FB-BEF9-4A38-A45B-038FA205A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074" y="2298701"/>
            <a:ext cx="5983606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ur. 24 </a:t>
            </a:r>
            <a:r>
              <a:rPr lang="en-US" dirty="0" err="1">
                <a:ea typeface="+mn-lt"/>
                <a:cs typeface="+mn-lt"/>
              </a:rPr>
              <a:t>września</a:t>
            </a:r>
            <a:r>
              <a:rPr lang="en-US" dirty="0">
                <a:ea typeface="+mn-lt"/>
                <a:cs typeface="+mn-lt"/>
              </a:rPr>
              <a:t> 1918 w </a:t>
            </a:r>
            <a:r>
              <a:rPr lang="en-US" dirty="0" err="1">
                <a:ea typeface="+mn-lt"/>
                <a:cs typeface="+mn-lt"/>
              </a:rPr>
              <a:t>Dzikowi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zm</a:t>
            </a:r>
            <a:r>
              <a:rPr lang="en-US" dirty="0">
                <a:ea typeface="+mn-lt"/>
                <a:cs typeface="+mn-lt"/>
              </a:rPr>
              <a:t>. 7 </a:t>
            </a:r>
            <a:r>
              <a:rPr lang="en-US" dirty="0" err="1">
                <a:ea typeface="+mn-lt"/>
                <a:cs typeface="+mn-lt"/>
              </a:rPr>
              <a:t>marca</a:t>
            </a:r>
            <a:r>
              <a:rPr lang="en-US" dirty="0">
                <a:ea typeface="+mn-lt"/>
                <a:cs typeface="+mn-lt"/>
              </a:rPr>
              <a:t> 1949 w Warszawie) – major </a:t>
            </a:r>
            <a:r>
              <a:rPr lang="en-US" dirty="0" err="1">
                <a:ea typeface="+mn-lt"/>
                <a:cs typeface="+mn-lt"/>
              </a:rPr>
              <a:t>Polskich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Zbrojnych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cichociemny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dowódca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oddziałów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partyzanckich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Armii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Krajowej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Delegatury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Sił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Zbrojnych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Kraj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Zrzeszenia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Wolność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Niezawisłość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24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5" descr="Obraz zawierający mundur wojskowy, pozujący, zewnętrzne, osoba&#10;&#10;Opis wygenerowany automatycznie">
            <a:extLst>
              <a:ext uri="{FF2B5EF4-FFF2-40B4-BE49-F238E27FC236}">
                <a16:creationId xmlns:a16="http://schemas.microsoft.com/office/drawing/2014/main" id="{93B9C78D-41FB-44CE-A4E7-4E8466B677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2222" r="1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226D253-F617-480E-80A5-E3E8474BE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rgbClr val="FFFFFF"/>
                </a:solidFill>
              </a:rPr>
              <a:t>CZEŚĆ I CHWAŁA BOHATEROM</a:t>
            </a:r>
            <a:endParaRPr lang="pl-PL" b="1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677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23C2B7-A333-4235-8246-EC733FAB3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16835"/>
            <a:ext cx="3448259" cy="166650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FFFF"/>
                </a:solidFill>
                <a:ea typeface="+mj-lt"/>
                <a:cs typeface="+mj-lt"/>
              </a:rPr>
              <a:t>Czym tak naprawdę jest dzień upamiętniający „Żołnierzy Wyklętych’’?  </a:t>
            </a:r>
            <a:endParaRPr lang="pl-PL" sz="2400" dirty="0">
              <a:solidFill>
                <a:srgbClr val="FFFFFF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65CE93-AFAA-4B20-907D-6E16DDA94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774824"/>
            <a:ext cx="3448259" cy="334274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pl-PL" sz="1800" dirty="0">
                <a:solidFill>
                  <a:srgbClr val="FFFFFF"/>
                </a:solidFill>
                <a:ea typeface="+mn-lt"/>
                <a:cs typeface="+mn-lt"/>
              </a:rPr>
              <a:t>Dzień Żołnierzy Wyklętych to polskie święto państwowe, obchodzone 1 marca, poświęcone upamiętnieniu żołnierzy antykomunistycznego i niepodległego podziemia. Święto to nie jest jednak dniem wolnym od pracy. </a:t>
            </a:r>
            <a:endParaRPr lang="pl-PL" sz="1800" dirty="0">
              <a:solidFill>
                <a:srgbClr val="FFFFFF"/>
              </a:solidFill>
            </a:endParaRPr>
          </a:p>
        </p:txBody>
      </p:sp>
      <p:pic>
        <p:nvPicPr>
          <p:cNvPr id="4" name="Obraz 17" descr="Obraz zawierający trawa, zewnętrzne, osoba, pole&#10;&#10;Opis wygenerowany automatycznie">
            <a:extLst>
              <a:ext uri="{FF2B5EF4-FFF2-40B4-BE49-F238E27FC236}">
                <a16:creationId xmlns:a16="http://schemas.microsoft.com/office/drawing/2014/main" id="{755DB1A9-2CE0-4330-B889-C0916F2381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54" r="18304" b="-1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86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E8C5F2A-F849-4333-878A-51C532F8C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FFFF"/>
                </a:solidFill>
              </a:rPr>
              <a:t>Kim byli Żołnierze Wyklęci?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34293B-5F24-440D-9C7A-47380A1B8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765299"/>
            <a:ext cx="5977938" cy="3342747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pl-PL" sz="1800">
                <a:solidFill>
                  <a:srgbClr val="FFFFFF"/>
                </a:solidFill>
                <a:ea typeface="+mn-lt"/>
                <a:cs typeface="+mn-lt"/>
              </a:rPr>
              <a:t>Żołnierze wyklęci, bądź niezłomni to żołnierze polskiego zbrojnego podziemia niepodległościowego walczący przez lata z reżimem komunistycznym. Ludzie skazani przez komunistów na zapomnienie, nieistnienie w społecznej świadomości. Przez dziesięciolecia zniesławieni, opluwani- wykluczeni  z narodowej pamięci. </a:t>
            </a:r>
          </a:p>
          <a:p>
            <a:endParaRPr lang="pl-PL" sz="1800">
              <a:solidFill>
                <a:srgbClr val="FFFFFF"/>
              </a:solidFill>
            </a:endParaRPr>
          </a:p>
        </p:txBody>
      </p:sp>
      <p:pic>
        <p:nvPicPr>
          <p:cNvPr id="4" name="Obraz 4" descr="Obraz zawierający zewnętrzne, osoba, mundur wojskowy, drzewo&#10;&#10;Opis wygenerowany automatycznie">
            <a:extLst>
              <a:ext uri="{FF2B5EF4-FFF2-40B4-BE49-F238E27FC236}">
                <a16:creationId xmlns:a16="http://schemas.microsoft.com/office/drawing/2014/main" id="{D6CD0C37-111C-4F21-A495-052FA14D26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34" r="39699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89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CD8A3D9-A68C-451D-8BF2-61E74D325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42" y="545410"/>
            <a:ext cx="3553034" cy="166650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FFFF"/>
                </a:solidFill>
                <a:ea typeface="+mj-lt"/>
                <a:cs typeface="+mj-lt"/>
              </a:rPr>
              <a:t>Narodowe Siły Zbrojne (NSZ)</a:t>
            </a:r>
            <a:endParaRPr lang="pl-PL" sz="240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180A3-BC3F-4399-912A-267C0AABD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842" y="2765299"/>
            <a:ext cx="4000709" cy="4438122"/>
          </a:xfrm>
        </p:spPr>
        <p:txBody>
          <a:bodyPr vert="horz" lIns="0" tIns="45720" rIns="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l-PL" sz="1800" dirty="0">
                <a:solidFill>
                  <a:srgbClr val="FFFFFF"/>
                </a:solidFill>
                <a:ea typeface="+mn-lt"/>
                <a:cs typeface="+mn-lt"/>
              </a:rPr>
              <a:t>Narodowe Siły Zbrojne NSZ- polska konspiracyjna organizacja wojskowa obozu Narodowego działająca podczas II wojny światowej i w okresie powojennym. </a:t>
            </a:r>
            <a:endParaRPr lang="pl-PL" sz="18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r>
              <a:rPr lang="pl-PL" sz="1800" dirty="0">
                <a:solidFill>
                  <a:srgbClr val="FFFFFF"/>
                </a:solidFill>
                <a:ea typeface="+mn-lt"/>
                <a:cs typeface="+mn-lt"/>
              </a:rPr>
              <a:t>Obok Armii Krajowej i Batalionów Chłopskich największa formacja polityczna wojskowa podczas okupacji. NSZ w czasie okupacji liczyły według różnych danych około 80 tys. NSZ powstały formalnie 20 września 1942 roku</a:t>
            </a:r>
          </a:p>
          <a:p>
            <a:pPr>
              <a:lnSpc>
                <a:spcPct val="100000"/>
              </a:lnSpc>
            </a:pPr>
            <a:endParaRPr lang="pl-PL" sz="140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endParaRPr lang="pl-PL" sz="1400">
              <a:solidFill>
                <a:srgbClr val="FFFFFF"/>
              </a:solidFill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993CF5AD-3323-441F-9D0D-394B955541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08" r="-1" b="17080"/>
          <a:stretch/>
        </p:blipFill>
        <p:spPr>
          <a:xfrm>
            <a:off x="4740021" y="28585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12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D5FCD2-9428-4E13-B7EE-76361336F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76250"/>
            <a:ext cx="10058400" cy="1450757"/>
          </a:xfrm>
        </p:spPr>
        <p:txBody>
          <a:bodyPr>
            <a:normAutofit/>
          </a:bodyPr>
          <a:lstStyle/>
          <a:p>
            <a:r>
              <a:rPr lang="pl-PL" sz="2400" b="1" dirty="0"/>
              <a:t>Krótko o żołnierzach wyklętych: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9F1D11-74EB-4E56-91A4-07D34AD08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53025"/>
            <a:ext cx="10058400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pl-PL" sz="1800" dirty="0">
                <a:solidFill>
                  <a:srgbClr val="C00000"/>
                </a:solidFill>
                <a:ea typeface="+mn-lt"/>
                <a:cs typeface="+mn-lt"/>
              </a:rPr>
              <a:t>1943r</a:t>
            </a:r>
            <a:r>
              <a:rPr lang="pl-PL" sz="1800" dirty="0">
                <a:ea typeface="+mn-lt"/>
                <a:cs typeface="+mn-lt"/>
              </a:rPr>
              <a:t>.- już wtedy dowództwo AK zaczęło tworzyć struktury militarne, mające na celu obronę Polski. W przypadku przejęcia terenów Trzeciej Rzeszy przez ZSRR. Żołnierze Wyklęci nie byli jakąś jedną wspólną organizacją, ta nazwa została nadana im później. W 1993r. Powoli zaczyna się nazywać ich Żołnierzami Niezłomnymi. W 1940r. Przypadała na nich nazwa Polskie Powojenne Podziemie Niepodległościowe i Antykomunistyczne. Podstawowe organizacje podziemie stanowiło 11 różnych grup, wśród nich narodowe siły zbrojne i itp. W </a:t>
            </a:r>
            <a:r>
              <a:rPr lang="pl-PL" sz="1800" dirty="0">
                <a:solidFill>
                  <a:srgbClr val="C00000"/>
                </a:solidFill>
                <a:ea typeface="+mn-lt"/>
                <a:cs typeface="+mn-lt"/>
              </a:rPr>
              <a:t>1944r</a:t>
            </a:r>
            <a:r>
              <a:rPr lang="pl-PL" sz="1800" dirty="0">
                <a:ea typeface="+mn-lt"/>
                <a:cs typeface="+mn-lt"/>
              </a:rPr>
              <a:t>. Kiedy Armia Czerwona wkroczyła do Polski, rozpoczęto poszukiwanie żołnierzy Armii Krajowej oraz innych polskich działaczy. Prowadzono ich aresztowania, stawiano przed sądem oraz mordowano. Wśród ofiar był Rotmistrz Witold Pilecki- praktycznie nie był wyklętym, gdyż wyprzedziła go śmierć. Większość ataków Żołnierzy Wyklętych była kierowana w </a:t>
            </a:r>
            <a:r>
              <a:rPr lang="pl-PL" sz="1800" b="1" dirty="0">
                <a:ea typeface="+mn-lt"/>
                <a:cs typeface="+mn-lt"/>
              </a:rPr>
              <a:t>UB, KBW oraz MO. </a:t>
            </a:r>
            <a:endParaRPr lang="pl-PL" sz="1800" b="1"/>
          </a:p>
        </p:txBody>
      </p:sp>
    </p:spTree>
    <p:extLst>
      <p:ext uri="{BB962C8B-B14F-4D97-AF65-F5344CB8AC3E}">
        <p14:creationId xmlns:p14="http://schemas.microsoft.com/office/powerpoint/2010/main" val="249384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4">
            <a:hlinkClick r:id="" action="ppaction://media"/>
            <a:extLst>
              <a:ext uri="{FF2B5EF4-FFF2-40B4-BE49-F238E27FC236}">
                <a16:creationId xmlns:a16="http://schemas.microsoft.com/office/drawing/2014/main" id="{D2D6FD14-DD68-4236-9160-8F65FB6DDFC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87999" y="274965"/>
            <a:ext cx="10112187" cy="5858434"/>
          </a:xfrm>
        </p:spPr>
      </p:pic>
    </p:spTree>
    <p:extLst>
      <p:ext uri="{BB962C8B-B14F-4D97-AF65-F5344CB8AC3E}">
        <p14:creationId xmlns:p14="http://schemas.microsoft.com/office/powerpoint/2010/main" val="67994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013E809-88E8-4ED5-A98E-83FE0B5D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2508" y="1135960"/>
            <a:ext cx="5977937" cy="1666501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rgbClr val="FFFFFF"/>
                </a:solidFill>
                <a:ea typeface="+mj-lt"/>
                <a:cs typeface="+mj-lt"/>
              </a:rPr>
              <a:t>Rotmistrz Witold Pilecki ps. ,,Witold"</a:t>
            </a:r>
            <a:endParaRPr lang="pl-PL" sz="4000" b="1" dirty="0">
              <a:solidFill>
                <a:srgbClr val="FFFFFF"/>
              </a:solidFill>
            </a:endParaRPr>
          </a:p>
          <a:p>
            <a:endParaRPr lang="pl-PL" sz="4000">
              <a:solidFill>
                <a:srgbClr val="FFFFFF"/>
              </a:solidFill>
            </a:endParaRPr>
          </a:p>
        </p:txBody>
      </p:sp>
      <p:pic>
        <p:nvPicPr>
          <p:cNvPr id="4" name="Obraz 4" descr="Obraz zawierający mundur wojskowy, odzież, osoba, mężczyzna&#10;&#10;Opis wygenerowany automatycznie">
            <a:extLst>
              <a:ext uri="{FF2B5EF4-FFF2-40B4-BE49-F238E27FC236}">
                <a16:creationId xmlns:a16="http://schemas.microsoft.com/office/drawing/2014/main" id="{A93322C6-B565-4513-878C-3C48BF546B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799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7" name="Straight Connector 12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9D5F2229-D2EC-4CB5-9B8F-CE76D6401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4884" y="2746249"/>
            <a:ext cx="5977938" cy="3342747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 err="1">
                <a:ea typeface="+mn-lt"/>
                <a:cs typeface="+mn-lt"/>
              </a:rPr>
              <a:t>Posiadacz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wielu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nazwisk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konspiracyjnych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oficer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rezerwy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Wojska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Polskiego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współzałożyciel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Tajnej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Armii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Polskiej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dobrowolny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więzień</a:t>
            </a:r>
            <a:r>
              <a:rPr lang="en-US" sz="1800" dirty="0">
                <a:ea typeface="+mn-lt"/>
                <a:cs typeface="+mn-lt"/>
              </a:rPr>
              <a:t> KL Auschwitz, </a:t>
            </a:r>
            <a:r>
              <a:rPr lang="en-US" sz="1800" dirty="0" err="1">
                <a:ea typeface="+mn-lt"/>
                <a:cs typeface="+mn-lt"/>
              </a:rPr>
              <a:t>oficer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Komendy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Głównej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Armii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Krajowej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„NIE". </a:t>
            </a:r>
            <a:r>
              <a:rPr lang="en-US" sz="1800" dirty="0" err="1">
                <a:ea typeface="+mn-lt"/>
                <a:cs typeface="+mn-lt"/>
              </a:rPr>
              <a:t>Oskarżony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skazany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przez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władze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komunistyczne</a:t>
            </a:r>
            <a:r>
              <a:rPr lang="en-US" sz="1800" dirty="0">
                <a:ea typeface="+mn-lt"/>
                <a:cs typeface="+mn-lt"/>
              </a:rPr>
              <a:t> Polski </a:t>
            </a:r>
            <a:r>
              <a:rPr lang="en-US" sz="1800" dirty="0" err="1">
                <a:ea typeface="+mn-lt"/>
                <a:cs typeface="+mn-lt"/>
              </a:rPr>
              <a:t>Ludowej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karę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śmierci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stracony</a:t>
            </a:r>
            <a:r>
              <a:rPr lang="en-US" sz="1800" dirty="0">
                <a:ea typeface="+mn-lt"/>
                <a:cs typeface="+mn-lt"/>
              </a:rPr>
              <a:t> w 1948.</a:t>
            </a:r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66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7">
            <a:extLst>
              <a:ext uri="{FF2B5EF4-FFF2-40B4-BE49-F238E27FC236}">
                <a16:creationId xmlns:a16="http://schemas.microsoft.com/office/drawing/2014/main" id="{67B74F2B-9534-4540-96B0-5C8E958B9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B316367-C6CE-49C4-9B99-1C5E81961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2074" y="1039078"/>
            <a:ext cx="5983605" cy="1450757"/>
          </a:xfrm>
        </p:spPr>
        <p:txBody>
          <a:bodyPr>
            <a:normAutofit/>
          </a:bodyPr>
          <a:lstStyle/>
          <a:p>
            <a:r>
              <a:rPr lang="pl-PL" sz="2400" b="1" dirty="0">
                <a:ea typeface="+mj-lt"/>
                <a:cs typeface="+mj-lt"/>
              </a:rPr>
              <a:t>Danuta </a:t>
            </a:r>
            <a:r>
              <a:rPr lang="pl-PL" sz="2400" b="1" dirty="0" err="1">
                <a:ea typeface="+mj-lt"/>
                <a:cs typeface="+mj-lt"/>
              </a:rPr>
              <a:t>Siedzikówna</a:t>
            </a:r>
            <a:r>
              <a:rPr lang="pl-PL" sz="2400" b="1" dirty="0">
                <a:ea typeface="+mj-lt"/>
                <a:cs typeface="+mj-lt"/>
              </a:rPr>
              <a:t> „Inka” </a:t>
            </a:r>
            <a:endParaRPr lang="pl-PL" sz="2400" b="1" dirty="0"/>
          </a:p>
          <a:p>
            <a:endParaRPr lang="pl-PL" dirty="0"/>
          </a:p>
        </p:txBody>
      </p:sp>
      <p:pic>
        <p:nvPicPr>
          <p:cNvPr id="4" name="Obraz 4" descr="Obraz zawierający ściana, osoba, wewnątrz, czarny&#10;&#10;Opis wygenerowany automatycznie">
            <a:extLst>
              <a:ext uri="{FF2B5EF4-FFF2-40B4-BE49-F238E27FC236}">
                <a16:creationId xmlns:a16="http://schemas.microsoft.com/office/drawing/2014/main" id="{D6FD82AD-E89B-4BC7-856A-E6CE7EB169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0" r="12437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6" name="Straight Connector 19">
            <a:extLst>
              <a:ext uri="{FF2B5EF4-FFF2-40B4-BE49-F238E27FC236}">
                <a16:creationId xmlns:a16="http://schemas.microsoft.com/office/drawing/2014/main" id="{33BECB2B-2CFA-412C-880F-C4B609749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2903" y="1917852"/>
            <a:ext cx="59436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2175DE9-B0AE-48F9-9AEE-C66456379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074" y="2317751"/>
            <a:ext cx="5983606" cy="3760891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sz="1800" err="1">
                <a:ea typeface="+mn-lt"/>
                <a:cs typeface="+mn-lt"/>
              </a:rPr>
              <a:t>Wyrokiem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Wojskowego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Sądu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Rejonowego</a:t>
            </a:r>
            <a:r>
              <a:rPr lang="en-US" sz="1800" dirty="0">
                <a:ea typeface="+mn-lt"/>
                <a:cs typeface="+mn-lt"/>
              </a:rPr>
              <a:t> w </a:t>
            </a:r>
            <a:r>
              <a:rPr lang="en-US" sz="1800" err="1">
                <a:ea typeface="+mn-lt"/>
                <a:cs typeface="+mn-lt"/>
              </a:rPr>
              <a:t>Gdańsku</a:t>
            </a:r>
            <a:r>
              <a:rPr lang="en-US" sz="1800" dirty="0">
                <a:ea typeface="+mn-lt"/>
                <a:cs typeface="+mn-lt"/>
              </a:rPr>
              <a:t> z </a:t>
            </a:r>
            <a:r>
              <a:rPr lang="en-US" sz="1800" err="1">
                <a:ea typeface="+mn-lt"/>
                <a:cs typeface="+mn-lt"/>
              </a:rPr>
              <a:t>dnia</a:t>
            </a:r>
            <a:r>
              <a:rPr lang="en-US" sz="1800" dirty="0">
                <a:ea typeface="+mn-lt"/>
                <a:cs typeface="+mn-lt"/>
              </a:rPr>
              <a:t> 3 </a:t>
            </a:r>
            <a:r>
              <a:rPr lang="en-US" sz="1800" err="1">
                <a:ea typeface="+mn-lt"/>
                <a:cs typeface="+mn-lt"/>
              </a:rPr>
              <a:t>sierpnia</a:t>
            </a:r>
            <a:r>
              <a:rPr lang="en-US" sz="1800" dirty="0">
                <a:ea typeface="+mn-lt"/>
                <a:cs typeface="+mn-lt"/>
              </a:rPr>
              <a:t> 1946 r. </a:t>
            </a:r>
            <a:r>
              <a:rPr lang="en-US" sz="1800" err="1">
                <a:ea typeface="+mn-lt"/>
                <a:cs typeface="+mn-lt"/>
              </a:rPr>
              <a:t>została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skazana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na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dwukrotną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karę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śmierci</a:t>
            </a:r>
            <a:r>
              <a:rPr lang="en-US" sz="1800" dirty="0">
                <a:ea typeface="+mn-lt"/>
                <a:cs typeface="+mn-lt"/>
              </a:rPr>
              <a:t>. Bolesław Bierut </a:t>
            </a:r>
            <a:r>
              <a:rPr lang="en-US" sz="1800" err="1">
                <a:ea typeface="+mn-lt"/>
                <a:cs typeface="+mn-lt"/>
              </a:rPr>
              <a:t>nie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skorzystał</a:t>
            </a:r>
            <a:r>
              <a:rPr lang="en-US" sz="1800" dirty="0">
                <a:ea typeface="+mn-lt"/>
                <a:cs typeface="+mn-lt"/>
              </a:rPr>
              <a:t> z </a:t>
            </a:r>
            <a:r>
              <a:rPr lang="en-US" sz="1800" err="1">
                <a:ea typeface="+mn-lt"/>
                <a:cs typeface="+mn-lt"/>
              </a:rPr>
              <a:t>prawa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łaski</a:t>
            </a:r>
            <a:r>
              <a:rPr lang="en-US" sz="1800" dirty="0">
                <a:ea typeface="+mn-lt"/>
                <a:cs typeface="+mn-lt"/>
              </a:rPr>
              <a:t>. </a:t>
            </a:r>
            <a:r>
              <a:rPr lang="en-US" sz="1800" err="1">
                <a:ea typeface="+mn-lt"/>
                <a:cs typeface="+mn-lt"/>
              </a:rPr>
              <a:t>Czekając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na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wykonanie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wyroku</a:t>
            </a:r>
            <a:r>
              <a:rPr lang="en-US" sz="1800" dirty="0">
                <a:ea typeface="+mn-lt"/>
                <a:cs typeface="+mn-lt"/>
              </a:rPr>
              <a:t>, z </a:t>
            </a:r>
            <a:r>
              <a:rPr lang="en-US" sz="1800" err="1">
                <a:ea typeface="+mn-lt"/>
                <a:cs typeface="+mn-lt"/>
              </a:rPr>
              <a:t>więzienia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karno-śledczego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przy</a:t>
            </a:r>
            <a:r>
              <a:rPr lang="en-US" sz="1800" dirty="0">
                <a:ea typeface="+mn-lt"/>
                <a:cs typeface="+mn-lt"/>
              </a:rPr>
              <a:t> ul. </a:t>
            </a:r>
            <a:r>
              <a:rPr lang="en-US" sz="1800" err="1">
                <a:ea typeface="+mn-lt"/>
                <a:cs typeface="+mn-lt"/>
              </a:rPr>
              <a:t>Kurkowej</a:t>
            </a:r>
            <a:r>
              <a:rPr lang="en-US" sz="1800" dirty="0">
                <a:ea typeface="+mn-lt"/>
                <a:cs typeface="+mn-lt"/>
              </a:rPr>
              <a:t> w </a:t>
            </a:r>
            <a:r>
              <a:rPr lang="en-US" sz="1800" err="1">
                <a:ea typeface="+mn-lt"/>
                <a:cs typeface="+mn-lt"/>
              </a:rPr>
              <a:t>Gdańsku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przekazała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krewnym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gryps</a:t>
            </a:r>
            <a:r>
              <a:rPr lang="en-US" sz="1800" dirty="0">
                <a:ea typeface="+mn-lt"/>
                <a:cs typeface="+mn-lt"/>
              </a:rPr>
              <a:t>: „Jest mi </a:t>
            </a:r>
            <a:r>
              <a:rPr lang="en-US" sz="1800" err="1">
                <a:ea typeface="+mn-lt"/>
                <a:cs typeface="+mn-lt"/>
              </a:rPr>
              <a:t>smutno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err="1">
                <a:ea typeface="+mn-lt"/>
                <a:cs typeface="+mn-lt"/>
              </a:rPr>
              <a:t>że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muszę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umierać</a:t>
            </a:r>
            <a:r>
              <a:rPr lang="en-US" sz="1800" dirty="0">
                <a:ea typeface="+mn-lt"/>
                <a:cs typeface="+mn-lt"/>
              </a:rPr>
              <a:t>. </a:t>
            </a:r>
            <a:r>
              <a:rPr lang="en-US" sz="1800" err="1">
                <a:ea typeface="+mn-lt"/>
                <a:cs typeface="+mn-lt"/>
              </a:rPr>
              <a:t>Powiedzcie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mojej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babci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err="1">
                <a:ea typeface="+mn-lt"/>
                <a:cs typeface="+mn-lt"/>
              </a:rPr>
              <a:t>że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zachowałam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się</a:t>
            </a:r>
            <a:r>
              <a:rPr lang="en-US" sz="1800" dirty="0">
                <a:ea typeface="+mn-lt"/>
                <a:cs typeface="+mn-lt"/>
              </a:rPr>
              <a:t> jak </a:t>
            </a:r>
            <a:r>
              <a:rPr lang="en-US" sz="1800" err="1">
                <a:ea typeface="+mn-lt"/>
                <a:cs typeface="+mn-lt"/>
              </a:rPr>
              <a:t>trzeba</a:t>
            </a:r>
            <a:r>
              <a:rPr lang="en-US" sz="1800" dirty="0">
                <a:ea typeface="+mn-lt"/>
                <a:cs typeface="+mn-lt"/>
              </a:rPr>
              <a:t>”. </a:t>
            </a:r>
            <a:r>
              <a:rPr lang="en-US" sz="1800" err="1">
                <a:ea typeface="+mn-lt"/>
                <a:cs typeface="+mn-lt"/>
              </a:rPr>
              <a:t>Wyrok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na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niespełna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err="1">
                <a:ea typeface="+mn-lt"/>
                <a:cs typeface="+mn-lt"/>
              </a:rPr>
              <a:t>osiemnastoletniej</a:t>
            </a:r>
            <a:r>
              <a:rPr lang="en-US" sz="1800" dirty="0">
                <a:ea typeface="+mn-lt"/>
                <a:cs typeface="+mn-lt"/>
              </a:rPr>
              <a:t> „Ince” </a:t>
            </a:r>
            <a:r>
              <a:rPr lang="en-US" sz="1800" err="1">
                <a:ea typeface="+mn-lt"/>
                <a:cs typeface="+mn-lt"/>
              </a:rPr>
              <a:t>wykonano</a:t>
            </a:r>
            <a:r>
              <a:rPr lang="en-US" sz="1800" dirty="0">
                <a:ea typeface="+mn-lt"/>
                <a:cs typeface="+mn-lt"/>
              </a:rPr>
              <a:t> 28 </a:t>
            </a:r>
            <a:r>
              <a:rPr lang="en-US" sz="1800" err="1">
                <a:ea typeface="+mn-lt"/>
                <a:cs typeface="+mn-lt"/>
              </a:rPr>
              <a:t>sierpnia</a:t>
            </a:r>
            <a:r>
              <a:rPr lang="en-US" sz="1800" dirty="0">
                <a:ea typeface="+mn-lt"/>
                <a:cs typeface="+mn-lt"/>
              </a:rPr>
              <a:t> 1946 </a:t>
            </a:r>
            <a:r>
              <a:rPr lang="en-US" sz="1800" err="1">
                <a:ea typeface="+mn-lt"/>
                <a:cs typeface="+mn-lt"/>
              </a:rPr>
              <a:t>roku</a:t>
            </a:r>
            <a:r>
              <a:rPr lang="en-US" sz="1800" dirty="0">
                <a:ea typeface="+mn-lt"/>
                <a:cs typeface="+mn-lt"/>
              </a:rPr>
              <a:t>.</a:t>
            </a:r>
            <a:r>
              <a:rPr lang="en-US" dirty="0">
                <a:ea typeface="+mn-lt"/>
                <a:cs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75501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AB49E379-E0B4-4CF4-8F9D-0E462F7C7A4C}"/>
              </a:ext>
            </a:extLst>
          </p:cNvPr>
          <p:cNvSpPr>
            <a:spLocks noGrp="1"/>
          </p:cNvSpPr>
          <p:nvPr/>
        </p:nvSpPr>
        <p:spPr>
          <a:xfrm>
            <a:off x="5116783" y="1107385"/>
            <a:ext cx="5977937" cy="16665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FFFFFF"/>
                </a:solidFill>
              </a:rPr>
              <a:t>St. </a:t>
            </a:r>
            <a:r>
              <a:rPr lang="en-US" sz="2400" b="1" dirty="0" err="1">
                <a:solidFill>
                  <a:srgbClr val="FFFFFF"/>
                </a:solidFill>
              </a:rPr>
              <a:t>sierż</a:t>
            </a:r>
            <a:r>
              <a:rPr lang="en-US" sz="2400" b="1" dirty="0">
                <a:solidFill>
                  <a:srgbClr val="FFFFFF"/>
                </a:solidFill>
              </a:rPr>
              <a:t>. Mieczysław </a:t>
            </a:r>
            <a:r>
              <a:rPr lang="en-US" sz="2400" b="1" dirty="0" err="1">
                <a:solidFill>
                  <a:srgbClr val="FFFFFF"/>
                </a:solidFill>
              </a:rPr>
              <a:t>Dziemieszkiewicz</a:t>
            </a:r>
            <a:r>
              <a:rPr lang="en-US" sz="2400" b="1" dirty="0">
                <a:solidFill>
                  <a:srgbClr val="FFFFFF"/>
                </a:solidFill>
              </a:rPr>
              <a:t> „</a:t>
            </a:r>
            <a:r>
              <a:rPr lang="en-US" sz="2400" b="1" dirty="0" err="1">
                <a:solidFill>
                  <a:srgbClr val="FFFFFF"/>
                </a:solidFill>
              </a:rPr>
              <a:t>Rój</a:t>
            </a:r>
            <a:r>
              <a:rPr lang="en-US" sz="2400" b="1" dirty="0">
                <a:solidFill>
                  <a:srgbClr val="FFFFFF"/>
                </a:solidFill>
              </a:rPr>
              <a:t>”</a:t>
            </a:r>
            <a:br>
              <a:rPr lang="en-US" sz="3700" b="1" dirty="0"/>
            </a:br>
            <a:endParaRPr lang="en-US" sz="3700">
              <a:solidFill>
                <a:srgbClr val="FFFFFF"/>
              </a:solidFill>
            </a:endParaRPr>
          </a:p>
        </p:txBody>
      </p:sp>
      <p:pic>
        <p:nvPicPr>
          <p:cNvPr id="6" name="Obraz 6" descr="Obraz zawierający tekst, zewnętrzne, osoba, pozujący&#10;&#10;Opis wygenerowany automatycznie">
            <a:extLst>
              <a:ext uri="{FF2B5EF4-FFF2-40B4-BE49-F238E27FC236}">
                <a16:creationId xmlns:a16="http://schemas.microsoft.com/office/drawing/2014/main" id="{47BF0454-1C70-45A4-839B-8D5DA3335B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164"/>
          <a:stretch/>
        </p:blipFill>
        <p:spPr>
          <a:xfrm>
            <a:off x="20" y="10"/>
            <a:ext cx="4580077" cy="685799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00864" y="2353592"/>
            <a:ext cx="5669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F2708F1-8400-48C5-A3EF-41278E6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784" y="2746249"/>
            <a:ext cx="5977938" cy="3342747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ea typeface="+mn-lt"/>
                <a:cs typeface="+mn-lt"/>
              </a:rPr>
              <a:t>(ur. 25 </a:t>
            </a:r>
            <a:r>
              <a:rPr lang="en-US" sz="1800" dirty="0" err="1">
                <a:ea typeface="+mn-lt"/>
                <a:cs typeface="+mn-lt"/>
              </a:rPr>
              <a:t>stycznia</a:t>
            </a:r>
            <a:r>
              <a:rPr lang="en-US" sz="1800" dirty="0">
                <a:ea typeface="+mn-lt"/>
                <a:cs typeface="+mn-lt"/>
              </a:rPr>
              <a:t> 1925 w </a:t>
            </a:r>
            <a:r>
              <a:rPr lang="en-US" sz="1800" dirty="0" err="1">
                <a:ea typeface="+mn-lt"/>
                <a:cs typeface="+mn-lt"/>
              </a:rPr>
              <a:t>Zagrobach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zm</a:t>
            </a:r>
            <a:r>
              <a:rPr lang="en-US" sz="1800" dirty="0">
                <a:ea typeface="+mn-lt"/>
                <a:cs typeface="+mn-lt"/>
              </a:rPr>
              <a:t>. 13/14 </a:t>
            </a:r>
            <a:r>
              <a:rPr lang="en-US" sz="1800" dirty="0" err="1">
                <a:ea typeface="+mn-lt"/>
                <a:cs typeface="+mn-lt"/>
              </a:rPr>
              <a:t>kwietnia</a:t>
            </a:r>
            <a:r>
              <a:rPr lang="en-US" sz="1800" dirty="0">
                <a:ea typeface="+mn-lt"/>
                <a:cs typeface="+mn-lt"/>
              </a:rPr>
              <a:t> 1951 w </a:t>
            </a:r>
            <a:r>
              <a:rPr lang="en-US" sz="1800" dirty="0" err="1">
                <a:ea typeface="+mn-lt"/>
                <a:cs typeface="+mn-lt"/>
              </a:rPr>
              <a:t>Szyszkach</a:t>
            </a:r>
            <a:r>
              <a:rPr lang="en-US" sz="1800" dirty="0">
                <a:ea typeface="+mn-lt"/>
                <a:cs typeface="+mn-lt"/>
              </a:rPr>
              <a:t>) – </a:t>
            </a:r>
            <a:r>
              <a:rPr lang="en-US" sz="1800" dirty="0" err="1">
                <a:ea typeface="+mn-lt"/>
                <a:cs typeface="+mn-lt"/>
              </a:rPr>
              <a:t>żołnierz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Narodowych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Sił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Zbrojnych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Narodowego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Zjednoczenia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Wojskowego</a:t>
            </a:r>
            <a:r>
              <a:rPr lang="en-US" sz="1800" dirty="0">
                <a:ea typeface="+mn-lt"/>
                <a:cs typeface="+mn-lt"/>
              </a:rPr>
              <a:t>, </a:t>
            </a:r>
            <a:r>
              <a:rPr lang="en-US" sz="1800" dirty="0" err="1">
                <a:ea typeface="+mn-lt"/>
                <a:cs typeface="+mn-lt"/>
              </a:rPr>
              <a:t>uczestnik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polskiego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niepodległościowego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podziemia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antykomunistycznego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północnym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Mazowszu</a:t>
            </a:r>
            <a:r>
              <a:rPr lang="en-US" sz="1800" dirty="0">
                <a:ea typeface="+mn-lt"/>
                <a:cs typeface="+mn-lt"/>
              </a:rPr>
              <a:t>. Brat Romana </a:t>
            </a:r>
            <a:r>
              <a:rPr lang="en-US" sz="1800" dirty="0" err="1">
                <a:ea typeface="+mn-lt"/>
                <a:cs typeface="+mn-lt"/>
              </a:rPr>
              <a:t>Dziemieszkiewicza</a:t>
            </a:r>
            <a:r>
              <a:rPr lang="en-US" sz="1800" dirty="0">
                <a:ea typeface="+mn-lt"/>
                <a:cs typeface="+mn-lt"/>
              </a:rPr>
              <a:t>, ps. „Adam”, „Pogoda” </a:t>
            </a:r>
            <a:r>
              <a:rPr lang="en-US" sz="1800" dirty="0" err="1">
                <a:ea typeface="+mn-lt"/>
                <a:cs typeface="+mn-lt"/>
              </a:rPr>
              <a:t>oraz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Jerzego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Dziemieszkiewicza</a:t>
            </a:r>
            <a:r>
              <a:rPr lang="en-US" sz="1800" dirty="0">
                <a:ea typeface="+mn-lt"/>
                <a:cs typeface="+mn-lt"/>
              </a:rPr>
              <a:t> ps. „</a:t>
            </a:r>
            <a:r>
              <a:rPr lang="en-US" sz="1800" dirty="0" err="1">
                <a:ea typeface="+mn-lt"/>
                <a:cs typeface="+mn-lt"/>
              </a:rPr>
              <a:t>Żbik</a:t>
            </a:r>
            <a:r>
              <a:rPr lang="en-US" sz="1800" dirty="0">
                <a:ea typeface="+mn-lt"/>
                <a:cs typeface="+mn-lt"/>
              </a:rPr>
              <a:t>”. </a:t>
            </a:r>
            <a:r>
              <a:rPr lang="en-US" sz="1800" dirty="0" err="1">
                <a:ea typeface="+mn-lt"/>
                <a:cs typeface="+mn-lt"/>
              </a:rPr>
              <a:t>Jego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grób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znajduje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się</a:t>
            </a:r>
            <a:r>
              <a:rPr lang="en-US" sz="1800" dirty="0">
                <a:ea typeface="+mn-lt"/>
                <a:cs typeface="+mn-lt"/>
              </a:rPr>
              <a:t> w </a:t>
            </a:r>
            <a:r>
              <a:rPr lang="en-US" sz="1800" dirty="0" err="1">
                <a:ea typeface="+mn-lt"/>
                <a:cs typeface="+mn-lt"/>
              </a:rPr>
              <a:t>Makowie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Mazowieckim</a:t>
            </a:r>
            <a:r>
              <a:rPr lang="en-US" sz="1800" dirty="0">
                <a:ea typeface="+mn-lt"/>
                <a:cs typeface="+mn-lt"/>
              </a:rPr>
              <a:t>. </a:t>
            </a:r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0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venir Next LT Pro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venir Next LT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11E291B2297D4EA88B7B6A936F4DAC" ma:contentTypeVersion="5" ma:contentTypeDescription="Utwórz nowy dokument." ma:contentTypeScope="" ma:versionID="27bcad97e067ffe28dcc1903da527f80">
  <xsd:schema xmlns:xsd="http://www.w3.org/2001/XMLSchema" xmlns:xs="http://www.w3.org/2001/XMLSchema" xmlns:p="http://schemas.microsoft.com/office/2006/metadata/properties" xmlns:ns2="ff6fd0d7-c1f8-48aa-a208-6ff1d17225ce" targetNamespace="http://schemas.microsoft.com/office/2006/metadata/properties" ma:root="true" ma:fieldsID="0b74be6d76db465d58114287d3320224" ns2:_="">
    <xsd:import namespace="ff6fd0d7-c1f8-48aa-a208-6ff1d17225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6fd0d7-c1f8-48aa-a208-6ff1d17225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257668-2D00-4519-94B8-EC931B14B0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EB289A-E5C3-435E-8EEF-A792EBCBA3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6fd0d7-c1f8-48aa-a208-6ff1d17225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00D4EB-0103-4DFD-ADEB-8CC6448A5B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RetrospectVTI</vt:lpstr>
      <vt:lpstr>1 MARCA</vt:lpstr>
      <vt:lpstr>Czym tak naprawdę jest dzień upamiętniający „Żołnierzy Wyklętych’’?  </vt:lpstr>
      <vt:lpstr>Kim byli Żołnierze Wyklęci?</vt:lpstr>
      <vt:lpstr>Narodowe Siły Zbrojne (NSZ)</vt:lpstr>
      <vt:lpstr>Krótko o żołnierzach wyklętych:</vt:lpstr>
      <vt:lpstr>Prezentacja programu PowerPoint</vt:lpstr>
      <vt:lpstr>Rotmistrz Witold Pilecki ps. ,,Witold" </vt:lpstr>
      <vt:lpstr>Danuta Siedzikówna „Inka”  </vt:lpstr>
      <vt:lpstr>Prezentacja programu PowerPoint</vt:lpstr>
      <vt:lpstr>mjr. Zygmunt Szendzielarz „Łupaszka”</vt:lpstr>
      <vt:lpstr>Sierż. Józef Franczak „Lalek”</vt:lpstr>
      <vt:lpstr>Hieronim Dekutowski ps. ,,Zapora''</vt:lpstr>
      <vt:lpstr>CZEŚĆ I CHWAŁA BOHATEROM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181</cp:revision>
  <dcterms:created xsi:type="dcterms:W3CDTF">2021-02-27T21:01:46Z</dcterms:created>
  <dcterms:modified xsi:type="dcterms:W3CDTF">2021-03-02T20:14:21Z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0x0101008E11E291B2297D4EA88B7B6A936F4DAC</vt:lpwstr>
  </property>
</Properties>
</file>